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sldIdLst>
    <p:sldId id="278" r:id="rId2"/>
    <p:sldId id="267" r:id="rId3"/>
    <p:sldId id="279" r:id="rId4"/>
    <p:sldId id="270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80" r:id="rId13"/>
    <p:sldId id="281" r:id="rId14"/>
    <p:sldId id="271" r:id="rId15"/>
    <p:sldId id="282" r:id="rId16"/>
    <p:sldId id="283" r:id="rId17"/>
    <p:sldId id="285" r:id="rId18"/>
    <p:sldId id="286" r:id="rId19"/>
    <p:sldId id="294" r:id="rId20"/>
    <p:sldId id="304" r:id="rId21"/>
    <p:sldId id="295" r:id="rId22"/>
    <p:sldId id="296" r:id="rId23"/>
    <p:sldId id="297" r:id="rId24"/>
    <p:sldId id="298" r:id="rId25"/>
    <p:sldId id="299" r:id="rId26"/>
    <p:sldId id="302" r:id="rId27"/>
    <p:sldId id="301" r:id="rId28"/>
    <p:sldId id="300" r:id="rId29"/>
    <p:sldId id="303" r:id="rId30"/>
    <p:sldId id="272" r:id="rId31"/>
  </p:sldIdLst>
  <p:sldSz cx="12192000" cy="6858000"/>
  <p:notesSz cx="6858000" cy="9144000"/>
  <p:defaultTextStyle>
    <a:defPPr lvl="0">
      <a:defRPr lang="en-US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00" autoAdjust="0"/>
    <p:restoredTop sz="94660"/>
  </p:normalViewPr>
  <p:slideViewPr>
    <p:cSldViewPr snapToGrid="0">
      <p:cViewPr>
        <p:scale>
          <a:sx n="75" d="100"/>
          <a:sy n="75" d="100"/>
        </p:scale>
        <p:origin x="-840" y="-40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89945-1F4F-4A63-8718-6380E8ED08AD}" type="datetimeFigureOut">
              <a:rPr lang="en-US" smtClean="0"/>
              <a:pPr/>
              <a:t>10/18/2022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A21421-9428-4752-9638-25410FF827E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9508" y="1810849"/>
            <a:ext cx="12211036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96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DECENTRALIZED EXCHANGE WEB APP</a:t>
            </a:r>
          </a:p>
          <a:p>
            <a:pPr algn="ctr"/>
            <a:endParaRPr lang="en-US" sz="96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94317" y="4840942"/>
            <a:ext cx="57495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BATCH – 4(4-CSE-D)</a:t>
            </a:r>
            <a:endParaRPr lang="en-US" sz="5400" b="1" cap="none" spc="0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589281"/>
            <a:ext cx="10972800" cy="5110164"/>
          </a:xfrm>
        </p:spPr>
        <p:txBody>
          <a:bodyPr/>
          <a:lstStyle/>
          <a:p>
            <a:pPr>
              <a:buNone/>
            </a:pPr>
            <a:r>
              <a:rPr lang="en-US" b="1" dirty="0" smtClean="0">
                <a:solidFill>
                  <a:srgbClr val="FF0000"/>
                </a:solidFill>
              </a:rPr>
              <a:t>Decentralized Cryptocurrency Exchanges (“DEX”)</a:t>
            </a:r>
            <a:endParaRPr lang="en-US" dirty="0" smtClean="0">
              <a:solidFill>
                <a:srgbClr val="FF0000"/>
              </a:solidFill>
            </a:endParaRPr>
          </a:p>
          <a:p>
            <a:pPr algn="just">
              <a:buNone/>
            </a:pPr>
            <a:r>
              <a:rPr lang="en-US" dirty="0" smtClean="0"/>
              <a:t>	A decentralized exchange is another type of exchange that allows peer-to-peer transactions directly from your digital wallet without going through an intermediary. Examples of DEXs include </a:t>
            </a:r>
            <a:r>
              <a:rPr lang="en-US" dirty="0" err="1" smtClean="0"/>
              <a:t>Uniswap</a:t>
            </a:r>
            <a:endParaRPr lang="en-US" dirty="0" smtClean="0"/>
          </a:p>
          <a:p>
            <a:pPr>
              <a:buNone/>
            </a:pPr>
            <a:r>
              <a:rPr lang="en-US" b="1" dirty="0" smtClean="0"/>
              <a:t>Advantages</a:t>
            </a:r>
          </a:p>
          <a:p>
            <a:r>
              <a:rPr lang="en-US" sz="2500" dirty="0" smtClean="0"/>
              <a:t>Preventing market manipulation</a:t>
            </a:r>
          </a:p>
          <a:p>
            <a:r>
              <a:rPr lang="en-US" sz="2500" dirty="0" smtClean="0"/>
              <a:t>Less censorship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31746" name="Picture 2" descr="dYdX Governance &amp; Stak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35015" y="3220720"/>
            <a:ext cx="5310505" cy="2655253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609601"/>
            <a:ext cx="10972800" cy="5516564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b="1" dirty="0" smtClean="0">
                <a:solidFill>
                  <a:srgbClr val="FF0000"/>
                </a:solidFill>
              </a:rPr>
              <a:t>Some technical terms:</a:t>
            </a:r>
          </a:p>
          <a:p>
            <a:pPr>
              <a:lnSpc>
                <a:spcPct val="150000"/>
              </a:lnSpc>
            </a:pPr>
            <a:r>
              <a:rPr lang="en-US" sz="2500" dirty="0" smtClean="0"/>
              <a:t>Smart Contracts</a:t>
            </a:r>
          </a:p>
          <a:p>
            <a:pPr>
              <a:lnSpc>
                <a:spcPct val="150000"/>
              </a:lnSpc>
            </a:pPr>
            <a:r>
              <a:rPr lang="en-US" sz="2500" dirty="0" smtClean="0"/>
              <a:t>Wallet</a:t>
            </a:r>
          </a:p>
          <a:p>
            <a:pPr>
              <a:lnSpc>
                <a:spcPct val="150000"/>
              </a:lnSpc>
            </a:pPr>
            <a:r>
              <a:rPr lang="en-US" sz="2500" dirty="0" smtClean="0"/>
              <a:t>Hash</a:t>
            </a:r>
          </a:p>
          <a:p>
            <a:pPr>
              <a:lnSpc>
                <a:spcPct val="150000"/>
              </a:lnSpc>
            </a:pPr>
            <a:r>
              <a:rPr lang="en-US" sz="2500" dirty="0" smtClean="0"/>
              <a:t>Token</a:t>
            </a:r>
          </a:p>
          <a:p>
            <a:pPr>
              <a:lnSpc>
                <a:spcPct val="150000"/>
              </a:lnSpc>
            </a:pPr>
            <a:r>
              <a:rPr lang="en-US" sz="2500" dirty="0" smtClean="0"/>
              <a:t>Faucet</a:t>
            </a:r>
          </a:p>
          <a:p>
            <a:pPr>
              <a:lnSpc>
                <a:spcPct val="150000"/>
              </a:lnSpc>
            </a:pPr>
            <a:r>
              <a:rPr lang="en-US" sz="2500" dirty="0" smtClean="0"/>
              <a:t>Test net</a:t>
            </a:r>
          </a:p>
          <a:p>
            <a:pPr>
              <a:lnSpc>
                <a:spcPct val="150000"/>
              </a:lnSpc>
            </a:pPr>
            <a:r>
              <a:rPr lang="en-US" sz="2500" dirty="0" smtClean="0"/>
              <a:t>Liquidity pooling</a:t>
            </a:r>
          </a:p>
          <a:p>
            <a:pPr>
              <a:lnSpc>
                <a:spcPct val="150000"/>
              </a:lnSpc>
            </a:pPr>
            <a:r>
              <a:rPr lang="en-US" sz="2500" dirty="0" err="1" smtClean="0"/>
              <a:t>Etherscan</a:t>
            </a:r>
            <a:endParaRPr lang="en-US" sz="2500" dirty="0" smtClean="0"/>
          </a:p>
        </p:txBody>
      </p:sp>
      <p:pic>
        <p:nvPicPr>
          <p:cNvPr id="32770" name="Picture 2" descr="ethereum · GitHub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89600" y="413385"/>
            <a:ext cx="5496560" cy="549656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  <a:cs typeface="+mn-cs"/>
              </a:rPr>
              <a:t>PROBLEM</a:t>
            </a:r>
            <a:r>
              <a:rPr lang="en-US" dirty="0" smtClean="0"/>
              <a:t> </a:t>
            </a:r>
            <a:r>
              <a:rPr lang="en-US" sz="66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  <a:cs typeface="+mn-cs"/>
              </a:rPr>
              <a:t>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  <a:buNone/>
            </a:pPr>
            <a:r>
              <a:rPr lang="en-US" dirty="0" smtClean="0"/>
              <a:t>	To develop a web application that performs exchange of crypto tokens in a decentralized manner with out involvement of any other intermediaries by making use of blockchain technology.</a:t>
            </a:r>
            <a:endParaRPr lang="en-US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  <a:cs typeface="+mn-cs"/>
              </a:rPr>
              <a:t>PROPOSED</a:t>
            </a:r>
            <a:r>
              <a:rPr lang="en-US" dirty="0" smtClean="0"/>
              <a:t> </a:t>
            </a:r>
            <a:r>
              <a:rPr lang="en-US" sz="66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  <a:cs typeface="+mn-cs"/>
              </a:rPr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None/>
            </a:pPr>
            <a:r>
              <a:rPr lang="en-US" dirty="0" smtClean="0"/>
              <a:t>	A web app is developed using modern technologies like react and built the smart contracts, deployed them to blockchain which will operate in the backend.</a:t>
            </a:r>
          </a:p>
          <a:p>
            <a:pPr>
              <a:lnSpc>
                <a:spcPct val="150000"/>
              </a:lnSpc>
              <a:buNone/>
            </a:pPr>
            <a:r>
              <a:rPr lang="en-US" dirty="0" smtClean="0"/>
              <a:t>	The transactions can be monitored on the ether scan portal to confirm them.</a:t>
            </a:r>
            <a:endParaRPr lang="en-US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IN" sz="2200" b="1" dirty="0" smtClean="0">
                <a:latin typeface="+mj-lt"/>
                <a:cs typeface="Times New Roman" panose="02020603050405020304" pitchFamily="18" charset="0"/>
              </a:rPr>
              <a:t>Languages used: </a:t>
            </a:r>
          </a:p>
          <a:p>
            <a:pPr>
              <a:buNone/>
            </a:pPr>
            <a:r>
              <a:rPr lang="en-IN" sz="2200" b="1" dirty="0" smtClean="0">
                <a:latin typeface="+mj-lt"/>
                <a:cs typeface="Times New Roman" panose="02020603050405020304" pitchFamily="18" charset="0"/>
              </a:rPr>
              <a:t>	</a:t>
            </a:r>
            <a:r>
              <a:rPr lang="en-IN" sz="2200" dirty="0" err="1" smtClean="0">
                <a:latin typeface="+mj-lt"/>
                <a:cs typeface="Times New Roman" panose="02020603050405020304" pitchFamily="18" charset="0"/>
              </a:rPr>
              <a:t>ReactJS</a:t>
            </a: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, Tailwind CSS</a:t>
            </a:r>
          </a:p>
          <a:p>
            <a:pPr>
              <a:buNone/>
            </a:pPr>
            <a:endParaRPr lang="en-IN" sz="2200" dirty="0" smtClean="0">
              <a:latin typeface="+mj-lt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200" b="1" dirty="0" smtClean="0">
                <a:latin typeface="+mj-lt"/>
                <a:cs typeface="Times New Roman" panose="02020603050405020304" pitchFamily="18" charset="0"/>
              </a:rPr>
              <a:t>Running Environment:</a:t>
            </a:r>
          </a:p>
          <a:p>
            <a:pPr>
              <a:buNone/>
            </a:pPr>
            <a:r>
              <a:rPr lang="en-IN" sz="2200" b="1" dirty="0" smtClean="0">
                <a:latin typeface="+mj-lt"/>
                <a:cs typeface="Times New Roman" panose="02020603050405020304" pitchFamily="18" charset="0"/>
              </a:rPr>
              <a:t> 	</a:t>
            </a: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Any updated browser like Brave/Chrome</a:t>
            </a:r>
          </a:p>
          <a:p>
            <a:pPr>
              <a:buNone/>
            </a:pPr>
            <a:endParaRPr lang="en-IN" sz="2200" dirty="0" smtClean="0">
              <a:latin typeface="+mj-lt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200" b="1" dirty="0" smtClean="0">
                <a:latin typeface="+mj-lt"/>
                <a:cs typeface="Times New Roman" panose="02020603050405020304" pitchFamily="18" charset="0"/>
              </a:rPr>
              <a:t>Tools used:</a:t>
            </a:r>
          </a:p>
          <a:p>
            <a:pPr>
              <a:buNone/>
            </a:pP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	</a:t>
            </a:r>
            <a:r>
              <a:rPr lang="en-IN" sz="2200" dirty="0" err="1" smtClean="0">
                <a:latin typeface="+mj-lt"/>
                <a:cs typeface="Times New Roman" panose="02020603050405020304" pitchFamily="18" charset="0"/>
              </a:rPr>
              <a:t>VScode</a:t>
            </a: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, Github, </a:t>
            </a:r>
            <a:r>
              <a:rPr lang="en-IN" sz="2200" dirty="0" err="1" smtClean="0">
                <a:latin typeface="+mj-lt"/>
                <a:cs typeface="Times New Roman" panose="02020603050405020304" pitchFamily="18" charset="0"/>
              </a:rPr>
              <a:t>Cranq</a:t>
            </a: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, Alchemy, </a:t>
            </a:r>
            <a:r>
              <a:rPr lang="en-IN" sz="2200" dirty="0" err="1" smtClean="0">
                <a:latin typeface="+mj-lt"/>
                <a:cs typeface="Times New Roman" panose="02020603050405020304" pitchFamily="18" charset="0"/>
              </a:rPr>
              <a:t>useDapp</a:t>
            </a: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, </a:t>
            </a:r>
          </a:p>
          <a:p>
            <a:pPr>
              <a:buNone/>
            </a:pP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	</a:t>
            </a:r>
            <a:r>
              <a:rPr lang="en-IN" sz="2200" dirty="0" err="1" smtClean="0">
                <a:latin typeface="+mj-lt"/>
                <a:cs typeface="Times New Roman" panose="02020603050405020304" pitchFamily="18" charset="0"/>
              </a:rPr>
              <a:t>Metamask</a:t>
            </a: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, </a:t>
            </a:r>
            <a:r>
              <a:rPr lang="en-IN" sz="2200" dirty="0" err="1" smtClean="0">
                <a:latin typeface="+mj-lt"/>
                <a:cs typeface="Times New Roman" panose="02020603050405020304" pitchFamily="18" charset="0"/>
              </a:rPr>
              <a:t>Goerli</a:t>
            </a: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 Faucet, </a:t>
            </a:r>
            <a:r>
              <a:rPr lang="en-IN" sz="2200" dirty="0" err="1" smtClean="0">
                <a:latin typeface="+mj-lt"/>
                <a:cs typeface="Times New Roman" panose="02020603050405020304" pitchFamily="18" charset="0"/>
              </a:rPr>
              <a:t>Goerli</a:t>
            </a: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 Scan</a:t>
            </a:r>
          </a:p>
          <a:p>
            <a:pPr>
              <a:buNone/>
            </a:pPr>
            <a:endParaRPr lang="en-IN" sz="2200" dirty="0" smtClean="0">
              <a:latin typeface="+mj-lt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2200" b="1" dirty="0" smtClean="0">
                <a:latin typeface="+mj-lt"/>
                <a:cs typeface="Times New Roman" panose="02020603050405020304" pitchFamily="18" charset="0"/>
              </a:rPr>
              <a:t>System Requirements:</a:t>
            </a:r>
          </a:p>
          <a:p>
            <a:pPr>
              <a:buNone/>
            </a:pP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	RAM		: 4GB or above</a:t>
            </a:r>
          </a:p>
          <a:p>
            <a:pPr>
              <a:buNone/>
            </a:pP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	Disk space	: 32GB or above</a:t>
            </a:r>
          </a:p>
          <a:p>
            <a:pPr>
              <a:buNone/>
            </a:pP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	Processor	: any updated 64 bit processor</a:t>
            </a:r>
          </a:p>
          <a:p>
            <a:pPr>
              <a:buNone/>
            </a:pP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	Operating System: Windows/ Mac/ Linux</a:t>
            </a:r>
          </a:p>
          <a:p>
            <a:pPr>
              <a:buNone/>
            </a:pPr>
            <a:r>
              <a:rPr lang="en-IN" sz="2200" dirty="0" smtClean="0">
                <a:latin typeface="+mj-lt"/>
                <a:cs typeface="Times New Roman" panose="02020603050405020304" pitchFamily="18" charset="0"/>
              </a:rPr>
              <a:t>	</a:t>
            </a:r>
          </a:p>
          <a:p>
            <a:pPr>
              <a:buNone/>
            </a:pPr>
            <a:endParaRPr lang="en-US" sz="2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15037" y="340676"/>
            <a:ext cx="901849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60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OPERATING ENVIRONMENT</a:t>
            </a:r>
            <a:endParaRPr lang="en-US" sz="60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pic>
        <p:nvPicPr>
          <p:cNvPr id="5" name="Picture 4" descr="1_X7i0hGUE3hlsl9w6jMkGT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840" y="1828801"/>
            <a:ext cx="4970631" cy="369905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  <a:cs typeface="+mn-cs"/>
              </a:rPr>
              <a:t>SCREENSHOTS</a:t>
            </a:r>
          </a:p>
        </p:txBody>
      </p:sp>
      <p:pic>
        <p:nvPicPr>
          <p:cNvPr id="4" name="Content Placeholder 3" descr="Screenshot (382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7755" y="1290638"/>
            <a:ext cx="8596489" cy="4835525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83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2099" y="1025525"/>
            <a:ext cx="9067801" cy="5100638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86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0444" y="1046163"/>
            <a:ext cx="9031111" cy="5080000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87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2099" y="1025525"/>
            <a:ext cx="9067801" cy="5100638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88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5660" y="904240"/>
            <a:ext cx="9283418" cy="5221923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46411"/>
            <a:ext cx="10972800" cy="4525963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IN" sz="2500" b="1" dirty="0" smtClean="0">
                <a:latin typeface="+mj-lt"/>
                <a:cs typeface="Times New Roman" panose="02020603050405020304" pitchFamily="18" charset="0"/>
              </a:rPr>
              <a:t>S. SAI SRI VINAY REDDY		- 19BQ1A05J7</a:t>
            </a:r>
          </a:p>
          <a:p>
            <a:pPr>
              <a:lnSpc>
                <a:spcPct val="150000"/>
              </a:lnSpc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IN" sz="2500" b="1" dirty="0" smtClean="0">
                <a:latin typeface="+mj-lt"/>
                <a:cs typeface="Times New Roman" panose="02020603050405020304" pitchFamily="18" charset="0"/>
              </a:rPr>
              <a:t>T. CHANDRIKA			- 19BQ1A05M9</a:t>
            </a:r>
          </a:p>
          <a:p>
            <a:pPr>
              <a:lnSpc>
                <a:spcPct val="150000"/>
              </a:lnSpc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IN" sz="2500" b="1" dirty="0" smtClean="0">
                <a:latin typeface="+mj-lt"/>
                <a:cs typeface="Times New Roman" panose="02020603050405020304" pitchFamily="18" charset="0"/>
              </a:rPr>
              <a:t>S. KAARTHIKEYA			- 19BQ1A05L5</a:t>
            </a:r>
          </a:p>
          <a:p>
            <a:pPr>
              <a:lnSpc>
                <a:spcPct val="150000"/>
              </a:lnSpc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IN" sz="2500" b="1" dirty="0" smtClean="0">
                <a:latin typeface="+mj-lt"/>
                <a:cs typeface="Times New Roman" panose="02020603050405020304" pitchFamily="18" charset="0"/>
              </a:rPr>
              <a:t>Sk. SIDDIK				- 19BQ1A05L0</a:t>
            </a:r>
          </a:p>
          <a:p>
            <a:pPr>
              <a:lnSpc>
                <a:spcPct val="150000"/>
              </a:lnSpc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IN" sz="2500" b="1" dirty="0" smtClean="0">
                <a:latin typeface="+mj-lt"/>
                <a:cs typeface="Times New Roman" panose="02020603050405020304" pitchFamily="18" charset="0"/>
              </a:rPr>
              <a:t>T. SATYA AKHIL			- 19BQ1A05P8</a:t>
            </a:r>
          </a:p>
          <a:p>
            <a:pPr algn="r">
              <a:lnSpc>
                <a:spcPct val="150000"/>
              </a:lnSpc>
              <a:buNone/>
            </a:pPr>
            <a:r>
              <a:rPr lang="en-IN" sz="2500" dirty="0" smtClean="0">
                <a:latin typeface="+mj-lt"/>
                <a:cs typeface="Times New Roman" panose="02020603050405020304" pitchFamily="18" charset="0"/>
              </a:rPr>
              <a:t>Under the supervision of</a:t>
            </a:r>
          </a:p>
          <a:p>
            <a:pPr algn="r">
              <a:lnSpc>
                <a:spcPct val="150000"/>
              </a:lnSpc>
              <a:buNone/>
            </a:pPr>
            <a:r>
              <a:rPr lang="en-IN" sz="2500" b="1" dirty="0" smtClean="0">
                <a:latin typeface="+mj-lt"/>
                <a:cs typeface="Times New Roman" panose="02020603050405020304" pitchFamily="18" charset="0"/>
              </a:rPr>
              <a:t>Dr. G. SANJAY GANDHI, Ph.D.</a:t>
            </a:r>
            <a:endParaRPr lang="en-US" sz="25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73584" y="268954"/>
            <a:ext cx="663245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72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TEAM MEMBERS</a:t>
            </a:r>
            <a:endParaRPr lang="en-US" sz="72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pic>
        <p:nvPicPr>
          <p:cNvPr id="6" name="Picture 5" descr="Quiet-Virtual-Team-Members-to-Speak-Up-during-Remote-Meetin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898" y="1855695"/>
            <a:ext cx="4860102" cy="2733807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402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1680" y="851376"/>
            <a:ext cx="9377398" cy="5274787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89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3440" y="914242"/>
            <a:ext cx="9265638" cy="5211922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90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4720" y="959962"/>
            <a:ext cx="9184358" cy="5166202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91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2640" y="885666"/>
            <a:ext cx="9316438" cy="5240497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92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862806"/>
            <a:ext cx="9357078" cy="5263357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94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520" y="988536"/>
            <a:ext cx="9133558" cy="5137627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96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2320" y="874236"/>
            <a:ext cx="9336758" cy="5251927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98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3600" y="919956"/>
            <a:ext cx="9255478" cy="5206207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399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862806"/>
            <a:ext cx="9357078" cy="5263357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401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2640" y="885666"/>
            <a:ext cx="9316438" cy="5240497"/>
          </a:xfr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Clr>
                <a:srgbClr val="FFC000"/>
              </a:buClr>
              <a:buFont typeface="Wingdings" panose="05000000000000000000" pitchFamily="2" charset="2"/>
              <a:buChar char="v"/>
            </a:pPr>
            <a:r>
              <a:rPr lang="en-IN" dirty="0" smtClean="0"/>
              <a:t>Abstract</a:t>
            </a:r>
          </a:p>
          <a:p>
            <a:pPr>
              <a:buClr>
                <a:srgbClr val="FFC000"/>
              </a:buClr>
              <a:buFont typeface="Wingdings" panose="05000000000000000000" pitchFamily="2" charset="2"/>
              <a:buChar char="v"/>
            </a:pPr>
            <a:r>
              <a:rPr lang="en-IN" dirty="0" smtClean="0"/>
              <a:t>Introduction</a:t>
            </a:r>
          </a:p>
          <a:p>
            <a:pPr lvl="1">
              <a:buClr>
                <a:srgbClr val="FFC000"/>
              </a:buClr>
              <a:buFont typeface="Wingdings" panose="05000000000000000000" pitchFamily="2" charset="2"/>
              <a:buChar char="v"/>
            </a:pPr>
            <a:r>
              <a:rPr lang="en-IN" dirty="0" smtClean="0"/>
              <a:t>Blockchain</a:t>
            </a:r>
          </a:p>
          <a:p>
            <a:pPr lvl="1">
              <a:buClr>
                <a:srgbClr val="FFC000"/>
              </a:buClr>
              <a:buFont typeface="Wingdings" panose="05000000000000000000" pitchFamily="2" charset="2"/>
              <a:buChar char="v"/>
            </a:pPr>
            <a:r>
              <a:rPr lang="en-IN" dirty="0" smtClean="0"/>
              <a:t>Some technical terms</a:t>
            </a:r>
          </a:p>
          <a:p>
            <a:pPr>
              <a:buClr>
                <a:srgbClr val="FFC000"/>
              </a:buClr>
              <a:buFont typeface="Wingdings" panose="05000000000000000000" pitchFamily="2" charset="2"/>
              <a:buChar char="v"/>
            </a:pPr>
            <a:r>
              <a:rPr lang="en-IN" dirty="0" smtClean="0"/>
              <a:t>Problem Statement</a:t>
            </a:r>
          </a:p>
          <a:p>
            <a:pPr>
              <a:buClr>
                <a:srgbClr val="FFC000"/>
              </a:buClr>
              <a:buFont typeface="Wingdings" panose="05000000000000000000" pitchFamily="2" charset="2"/>
              <a:buChar char="v"/>
            </a:pPr>
            <a:r>
              <a:rPr lang="en-IN" dirty="0" smtClean="0"/>
              <a:t>Proposed Solution</a:t>
            </a:r>
          </a:p>
          <a:p>
            <a:pPr>
              <a:buClr>
                <a:srgbClr val="FFC000"/>
              </a:buClr>
              <a:buFont typeface="Wingdings" panose="05000000000000000000" pitchFamily="2" charset="2"/>
              <a:buChar char="v"/>
            </a:pPr>
            <a:r>
              <a:rPr lang="en-IN" dirty="0" smtClean="0"/>
              <a:t>Operating Environment</a:t>
            </a:r>
          </a:p>
          <a:p>
            <a:pPr>
              <a:buClr>
                <a:srgbClr val="FFC000"/>
              </a:buClr>
              <a:buFont typeface="Wingdings" panose="05000000000000000000" pitchFamily="2" charset="2"/>
              <a:buChar char="v"/>
            </a:pPr>
            <a:r>
              <a:rPr lang="en-IN" dirty="0" smtClean="0"/>
              <a:t>Future Enhancements</a:t>
            </a:r>
          </a:p>
          <a:p>
            <a:pPr>
              <a:buClr>
                <a:srgbClr val="FFC000"/>
              </a:buClr>
              <a:buFont typeface="Wingdings" panose="05000000000000000000" pitchFamily="2" charset="2"/>
              <a:buChar char="v"/>
            </a:pPr>
            <a:r>
              <a:rPr lang="en-IN" dirty="0" smtClean="0"/>
              <a:t>Results</a:t>
            </a:r>
          </a:p>
          <a:p>
            <a:pPr>
              <a:buClr>
                <a:srgbClr val="FFC000"/>
              </a:buClr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99144" y="322726"/>
            <a:ext cx="3960636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66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CONTENTS</a:t>
            </a:r>
            <a:endParaRPr lang="en-US" sz="66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pic>
        <p:nvPicPr>
          <p:cNvPr id="5" name="Picture 4" descr="Document illustration 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8998" y="1568822"/>
            <a:ext cx="4401671" cy="4401671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80813-thank you slides for PowerPoint present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49624" y="3576918"/>
            <a:ext cx="4500282" cy="762000"/>
          </a:xfrm>
          <a:prstGeom prst="rect">
            <a:avLst/>
          </a:prstGeom>
          <a:solidFill>
            <a:schemeClr val="tx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760" y="1438821"/>
            <a:ext cx="10972800" cy="4525963"/>
          </a:xfrm>
        </p:spPr>
        <p:txBody>
          <a:bodyPr>
            <a:noAutofit/>
          </a:bodyPr>
          <a:lstStyle/>
          <a:p>
            <a:pPr algn="just">
              <a:lnSpc>
                <a:spcPct val="170000"/>
              </a:lnSpc>
              <a:buNone/>
            </a:pPr>
            <a:r>
              <a:rPr lang="en-US" sz="2100" dirty="0" smtClean="0"/>
              <a:t>	A decentralized exchange (better known as a DEX) is a peer-to-peer marketplace where transactions occur directly between crypto traders. DEXs fulfill one of crypto’s core possibilities: </a:t>
            </a:r>
            <a:r>
              <a:rPr lang="en-US" sz="2100" dirty="0" smtClean="0"/>
              <a:t>performing </a:t>
            </a:r>
            <a:r>
              <a:rPr lang="en-US" sz="2100" dirty="0" smtClean="0"/>
              <a:t>financial transactions that can’t be done by banks, brokers, payment processors, or any other kind of intermediary. The most popular DEXs  like </a:t>
            </a:r>
            <a:r>
              <a:rPr lang="en-US" sz="2100" dirty="0" err="1" smtClean="0"/>
              <a:t>Uniswap</a:t>
            </a:r>
            <a:r>
              <a:rPr lang="en-US" sz="2100" dirty="0" smtClean="0"/>
              <a:t> and </a:t>
            </a:r>
            <a:r>
              <a:rPr lang="en-US" sz="2100" dirty="0" err="1" smtClean="0"/>
              <a:t>Sushiswap</a:t>
            </a:r>
            <a:r>
              <a:rPr lang="en-US" sz="2100" dirty="0" smtClean="0"/>
              <a:t> utilize the Ethereum blockchain and are part of the growing suite of decentralized finance (</a:t>
            </a:r>
            <a:r>
              <a:rPr lang="en-US" sz="2100" dirty="0" err="1" smtClean="0"/>
              <a:t>DeFi</a:t>
            </a:r>
            <a:r>
              <a:rPr lang="en-US" sz="2100" dirty="0" smtClean="0"/>
              <a:t>) tools, which make a huge range of financial services available directly from a compatible crypto wallet. DEXs are booming. in the first quarter of 2021, $217 billion in transactions flowed through decentralized exchanges.</a:t>
            </a:r>
            <a:endParaRPr lang="en-US" sz="21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162156" y="206201"/>
            <a:ext cx="383181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66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ABSTRACT</a:t>
            </a:r>
            <a:endParaRPr lang="en-US" sz="66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  <a:cs typeface="+mn-cs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>
                <a:solidFill>
                  <a:srgbClr val="FF0000"/>
                </a:solidFill>
              </a:rPr>
              <a:t>Transition of web:</a:t>
            </a:r>
          </a:p>
          <a:p>
            <a:pPr>
              <a:buNone/>
            </a:pPr>
            <a:r>
              <a:rPr lang="en-US" dirty="0" smtClean="0"/>
              <a:t>Web 1.0 : static websites, users can not add data</a:t>
            </a:r>
          </a:p>
          <a:p>
            <a:pPr>
              <a:buNone/>
            </a:pPr>
            <a:r>
              <a:rPr lang="en-US" dirty="0" smtClean="0"/>
              <a:t>			</a:t>
            </a:r>
          </a:p>
          <a:p>
            <a:pPr algn="just">
              <a:buNone/>
            </a:pPr>
            <a:r>
              <a:rPr lang="en-US" dirty="0" smtClean="0"/>
              <a:t>				  Web 2.0 : dynamic websites, users can add 				 data, any third party can control that data, 				  sometimes security is compromised.</a:t>
            </a:r>
            <a:endParaRPr lang="en-US" dirty="0"/>
          </a:p>
        </p:txBody>
      </p:sp>
      <p:sp>
        <p:nvSpPr>
          <p:cNvPr id="1026" name="AutoShape 2" descr="Microsoft is finally retiring Internet Explorer in 2022 - The Verg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Microsoft is finally retiring Internet Explorer in 2022 - The Verg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Microsoft is finally retiring Internet Explorer in 2022 - The Verg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49920" y="975360"/>
            <a:ext cx="2951480" cy="2951480"/>
          </a:xfrm>
          <a:prstGeom prst="rect">
            <a:avLst/>
          </a:prstGeom>
          <a:noFill/>
        </p:spPr>
      </p:pic>
      <p:pic>
        <p:nvPicPr>
          <p:cNvPr id="1032" name="Picture 8" descr="Twitter - Apps on Google Play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5963" y="3037840"/>
            <a:ext cx="2538412" cy="2538413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  <a:cs typeface="+mn-cs"/>
              </a:rPr>
              <a:t>Why</a:t>
            </a:r>
            <a:r>
              <a:rPr lang="en-US" dirty="0" smtClean="0"/>
              <a:t> </a:t>
            </a:r>
            <a:r>
              <a:rPr lang="en-US" sz="66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  <a:cs typeface="+mn-cs"/>
              </a:rPr>
              <a:t>web3.0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" y="1600201"/>
            <a:ext cx="8392160" cy="4525963"/>
          </a:xfrm>
        </p:spPr>
        <p:txBody>
          <a:bodyPr/>
          <a:lstStyle/>
          <a:p>
            <a:pPr algn="just">
              <a:lnSpc>
                <a:spcPct val="150000"/>
              </a:lnSpc>
              <a:buNone/>
            </a:pPr>
            <a:r>
              <a:rPr lang="en-US" dirty="0" smtClean="0"/>
              <a:t>	Web3 has become a catch-all term for the vision of a new, better internet. At its core, Web3 uses </a:t>
            </a:r>
            <a:r>
              <a:rPr lang="en-US" dirty="0" err="1" smtClean="0"/>
              <a:t>blockchains</a:t>
            </a:r>
            <a:r>
              <a:rPr lang="en-US" dirty="0" smtClean="0"/>
              <a:t>, </a:t>
            </a:r>
            <a:r>
              <a:rPr lang="en-US" dirty="0" err="1" smtClean="0"/>
              <a:t>cryptocurrencies</a:t>
            </a:r>
            <a:r>
              <a:rPr lang="en-US" dirty="0" smtClean="0"/>
              <a:t>, and NFTs to give power back to the users in the form of ownership.</a:t>
            </a:r>
            <a:endParaRPr lang="en-US" dirty="0"/>
          </a:p>
        </p:txBody>
      </p:sp>
      <p:pic>
        <p:nvPicPr>
          <p:cNvPr id="27650" name="Picture 2" descr="MetaMask - Wikipedi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78215" y="1788160"/>
            <a:ext cx="3556000" cy="355600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  <a:cs typeface="+mn-cs"/>
              </a:rPr>
              <a:t>Blockchain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373360" cy="4525963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dirty="0" smtClean="0"/>
              <a:t>	A blockchain is a type of distributed ledger technology (DLT) that consists of growing list of records, called </a:t>
            </a:r>
            <a:r>
              <a:rPr lang="en-US" i="1" dirty="0" smtClean="0"/>
              <a:t>blocks</a:t>
            </a:r>
            <a:r>
              <a:rPr lang="en-US" dirty="0" smtClean="0"/>
              <a:t>, that are securely linked together using cryptography.</a:t>
            </a:r>
          </a:p>
          <a:p>
            <a:pPr algn="just">
              <a:lnSpc>
                <a:spcPct val="150000"/>
              </a:lnSpc>
              <a:buNone/>
            </a:pPr>
            <a:r>
              <a:rPr lang="en-US" dirty="0" smtClean="0"/>
              <a:t>	Some of the popular applications of Blockchain are Decentralized Exchanges (DEX) and Decentralized Finance (</a:t>
            </a:r>
            <a:r>
              <a:rPr lang="en-US" dirty="0" err="1" smtClean="0"/>
              <a:t>DeFi</a:t>
            </a:r>
            <a:r>
              <a:rPr lang="en-US" dirty="0" smtClean="0"/>
              <a:t>)</a:t>
            </a:r>
          </a:p>
          <a:p>
            <a:pPr algn="just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28674" name="AutoShape 2" descr="Blockchain Definitions - 101 Blockchai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76" name="AutoShape 4" descr="Blockchain Definitions - 101 Blockchai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78" name="AutoShape 6" descr="Blockchain Definitions - 101 Blockchai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80" name="AutoShape 8" descr="Blockchain Definitions - 101 Blockchai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82" name="AutoShape 10" descr="Blockchain Definitions - 101 Blockchai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84" name="AutoShape 12" descr="Blockchain Definitions - 101 Blockchai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73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  <a:cs typeface="+mn-cs"/>
              </a:rPr>
              <a:t>Crypto</a:t>
            </a:r>
            <a:r>
              <a:rPr lang="en-US" b="1" dirty="0" smtClean="0"/>
              <a:t> </a:t>
            </a:r>
            <a:r>
              <a:rPr lang="en-US" sz="73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+mn-lt"/>
                <a:ea typeface="+mn-ea"/>
                <a:cs typeface="+mn-cs"/>
              </a:rPr>
              <a:t>Exchanges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920" y="1620521"/>
            <a:ext cx="10972800" cy="4525963"/>
          </a:xfrm>
        </p:spPr>
        <p:txBody>
          <a:bodyPr/>
          <a:lstStyle/>
          <a:p>
            <a:pPr algn="just">
              <a:lnSpc>
                <a:spcPct val="150000"/>
              </a:lnSpc>
              <a:buNone/>
            </a:pPr>
            <a:r>
              <a:rPr lang="en-US" dirty="0" smtClean="0"/>
              <a:t>	In order to start buying and selling crypto currencies and other digital assets, the most common way is to transact with Crypto Exchanges. Cryptocurrency exchanges are privately-owned platforms that facilitate the trading of crypto currencies for other crypto assets, including digital and fiat currencies and NFTs.</a:t>
            </a:r>
          </a:p>
          <a:p>
            <a:pPr algn="just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29698" name="AutoShape 2" descr="Blockchain Definitions - 101 Blockchai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701041"/>
            <a:ext cx="10972800" cy="5089844"/>
          </a:xfrm>
        </p:spPr>
        <p:txBody>
          <a:bodyPr/>
          <a:lstStyle/>
          <a:p>
            <a:pPr algn="just">
              <a:buNone/>
            </a:pPr>
            <a:r>
              <a:rPr lang="en-US" b="1" dirty="0" smtClean="0">
                <a:solidFill>
                  <a:srgbClr val="FF0000"/>
                </a:solidFill>
              </a:rPr>
              <a:t>Centralized Cryptocurrency Exchanges (“CEX”)</a:t>
            </a:r>
            <a:endParaRPr lang="en-US" dirty="0" smtClean="0">
              <a:solidFill>
                <a:srgbClr val="FF0000"/>
              </a:solidFill>
            </a:endParaRPr>
          </a:p>
          <a:p>
            <a:pPr algn="just">
              <a:buNone/>
            </a:pPr>
            <a:r>
              <a:rPr lang="en-US" dirty="0" smtClean="0"/>
              <a:t>	Centralized cryptocurrency exchanges act as an intermediary between a buyer and a seller and make money through commissions and transaction fees. You can imagine a CEX to be similar to a stock exchange but for digital assets.</a:t>
            </a:r>
          </a:p>
          <a:p>
            <a:pPr algn="just">
              <a:buNone/>
            </a:pPr>
            <a:r>
              <a:rPr lang="en-US" dirty="0" smtClean="0"/>
              <a:t>	</a:t>
            </a:r>
            <a:r>
              <a:rPr lang="en-US" sz="2000" dirty="0" smtClean="0"/>
              <a:t>Popular Crypto Exchanges are </a:t>
            </a:r>
            <a:r>
              <a:rPr lang="en-US" sz="2000" dirty="0" err="1" smtClean="0"/>
              <a:t>Coinbase</a:t>
            </a:r>
            <a:r>
              <a:rPr lang="en-US" sz="2000" dirty="0" smtClean="0"/>
              <a:t>, </a:t>
            </a:r>
            <a:r>
              <a:rPr lang="en-US" sz="2000" dirty="0" err="1" smtClean="0"/>
              <a:t>Binance</a:t>
            </a:r>
            <a:endParaRPr lang="en-US" sz="2000" dirty="0" smtClean="0"/>
          </a:p>
          <a:p>
            <a:pPr algn="just">
              <a:buNone/>
            </a:pPr>
            <a:r>
              <a:rPr lang="en-US" b="1" dirty="0" smtClean="0"/>
              <a:t>Disadvantages</a:t>
            </a:r>
          </a:p>
          <a:p>
            <a:pPr algn="just"/>
            <a:r>
              <a:rPr lang="en-US" sz="2500" dirty="0" smtClean="0"/>
              <a:t>Hacking risk</a:t>
            </a:r>
          </a:p>
          <a:p>
            <a:pPr algn="just"/>
            <a:r>
              <a:rPr lang="en-US" sz="2500" dirty="0" smtClean="0"/>
              <a:t>Transaction fees</a:t>
            </a:r>
          </a:p>
          <a:p>
            <a:pPr algn="just">
              <a:buNone/>
            </a:pPr>
            <a:endParaRPr lang="en-US" dirty="0"/>
          </a:p>
        </p:txBody>
      </p:sp>
      <p:pic>
        <p:nvPicPr>
          <p:cNvPr id="30722" name="Picture 2" descr="Coinbase: Buy Bitcoin &amp; Ether - Apps on Google Play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56375" y="3601720"/>
            <a:ext cx="4876800" cy="238125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VIT PP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90</Words>
  <Application>Microsoft Office PowerPoint</Application>
  <PresentationFormat>Custom</PresentationFormat>
  <Paragraphs>77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VVIT PPT Theme</vt:lpstr>
      <vt:lpstr>Slide 1</vt:lpstr>
      <vt:lpstr>Slide 2</vt:lpstr>
      <vt:lpstr>Slide 3</vt:lpstr>
      <vt:lpstr>Slide 4</vt:lpstr>
      <vt:lpstr>INTRODUCTION</vt:lpstr>
      <vt:lpstr>Why web3.0 ?</vt:lpstr>
      <vt:lpstr>Blockchain</vt:lpstr>
      <vt:lpstr> Crypto Exchanges </vt:lpstr>
      <vt:lpstr>Slide 9</vt:lpstr>
      <vt:lpstr>Slide 10</vt:lpstr>
      <vt:lpstr>Slide 11</vt:lpstr>
      <vt:lpstr>PROBLEM STATEMENT</vt:lpstr>
      <vt:lpstr>PROPOSED SOLUTION</vt:lpstr>
      <vt:lpstr>Slide 14</vt:lpstr>
      <vt:lpstr>SCREENSHOTS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FULL STACK BLOGGING WEB APPLICATION</dc:title>
  <dc:creator/>
  <cp:lastModifiedBy>DELL</cp:lastModifiedBy>
  <cp:revision>90</cp:revision>
  <dcterms:created xsi:type="dcterms:W3CDTF">2022-10-16T03:41:54Z</dcterms:created>
  <dcterms:modified xsi:type="dcterms:W3CDTF">2022-10-18T08:44:20Z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F421F50230DE43F984C39E0C554EBF71</vt:lpwstr>
  </property>
  <property fmtid="{D5CDD505-2E9C-101B-9397-08002B2CF9AE}" pid="3" name="KSOProductBuildVer">
    <vt:lpwstr>1033-11.2.0.11341</vt:lpwstr>
  </property>
</Properties>
</file>